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57"/>
  </p:notesMasterIdLst>
  <p:sldIdLst>
    <p:sldId id="256" r:id="rId2"/>
    <p:sldId id="281" r:id="rId3"/>
    <p:sldId id="310" r:id="rId4"/>
    <p:sldId id="257" r:id="rId5"/>
    <p:sldId id="280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83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2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0C8"/>
    <a:srgbClr val="FFFFCC"/>
    <a:srgbClr val="CCFFCC"/>
    <a:srgbClr val="CCFF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394"/>
    <p:restoredTop sz="95840"/>
  </p:normalViewPr>
  <p:slideViewPr>
    <p:cSldViewPr snapToGrid="0" snapToObjects="1">
      <p:cViewPr varScale="1">
        <p:scale>
          <a:sx n="97" d="100"/>
          <a:sy n="97" d="100"/>
        </p:scale>
        <p:origin x="200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25550-B16F-4E8C-9934-78A0F75DDA99}" type="datetimeFigureOut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D5804-CDDB-4C7B-82DD-AF2A4FE924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259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5F6FF2-1ED5-E141-BC60-CA5980B8E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55023"/>
            <a:ext cx="6858000" cy="3265715"/>
          </a:xfrm>
        </p:spPr>
        <p:txBody>
          <a:bodyPr anchor="b"/>
          <a:lstStyle>
            <a:lvl1pPr algn="ctr">
              <a:defRPr sz="45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EAC387E-408B-2A4C-A7F0-6ED28D0453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263243"/>
            <a:ext cx="6858000" cy="1840675"/>
          </a:xfrm>
        </p:spPr>
        <p:txBody>
          <a:bodyPr/>
          <a:lstStyle>
            <a:lvl1pPr marL="0" indent="0" algn="ctr">
              <a:buNone/>
              <a:defRPr sz="18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DF827FE-F453-D141-9A8A-38DE2F8CC6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6284" y="6356351"/>
            <a:ext cx="1639766" cy="365125"/>
          </a:xfrm>
        </p:spPr>
        <p:txBody>
          <a:bodyPr/>
          <a:lstStyle/>
          <a:p>
            <a:fld id="{4741BCF7-F54E-476F-B920-2B23C1F5BF08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F948A0-4D34-294D-9233-6516A71A2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9652EB4-C18B-FF43-889B-FFA9F8F1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9671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65E5A0-8A77-BB42-976D-326767C2C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DFAE47B-3067-C646-9B22-9106C5B9E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1C9171-A2D2-3549-945A-CCB81C19B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393-5047-48DD-B483-2EFD6736FE22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3206AF9-033D-0A48-8051-F669F07D6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EDEB6A-DBF7-3B48-8C2A-D05EA9735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7831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57B3C51-AE99-3C4E-B843-709B10E385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172833B-64E5-EA4D-9139-5CE1585B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9DC8AA-2006-2E47-A49D-E72EE9944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6187B-818D-49E8-BBD7-741B72DD2D89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664B9F-C69A-574B-9F64-CF5044D8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23237CA-19D3-E048-ABC1-08B34810D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988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EF2988-4C94-C94F-8A12-B2076EDE0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B27717-604D-624E-A975-B7B535172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CF7653D-BB81-E74A-8300-2BCAD305C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BC537-6D77-49C2-8DE1-749008ACE26B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BFE9E9-03CD-EE41-8DB9-C017238E9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C471D2-ED52-5745-857E-0263D23C3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90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5D1EF1-12EA-C44C-8DF9-3041F288D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689C9C1-FEE6-1E4B-A2C6-F2C2D5D28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A174C57-B0AC-2245-BF3A-FCE46D6D9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7C0-C7C7-4D03-8F55-61D0A32EB53D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B708BC-0504-1C49-90E9-95F0846CA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939884-C531-E845-9328-0C5D9CE9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3060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342588-DDED-D648-BA84-2EDFBA9B1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9CFEE9-32B9-2C43-AD5B-A8AC0DB69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009AEAF-7F7B-A341-9188-D8DC036288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2D78B11-3F73-C347-B51A-F0CC6D0EC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9F2E-3DEF-4B93-8F8E-7B1F86D6AD5D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EEC51CD-8B2E-E941-8EC5-54BF70C99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6B5434C-CFF2-B147-A08A-62C37A5F5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3942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608A31-FEF4-B04E-B11C-FC6A1D15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DC3511B-EBDA-F446-8B45-CDF2FBA6D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DB14C37-DE8C-5441-B2A2-7854955B5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6D6186E-DA23-FF40-9894-780A4D46C2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22C0EB8-3187-4B4A-99A3-CC5F9C6D0E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D647D22-F513-BA45-B2DD-9280B4F0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A6C66-59DC-4B2A-B624-5B0304C7FD67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4B0EF7B-2860-D249-8196-F938FFA5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9E46DF5-ECD0-CD43-9101-3942519DA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685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427708-30F0-7F42-B96E-B76EDA120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443E4BE-64EB-F844-92CF-A70304F0C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520FA-E713-4033-B2AB-A7BD2DF837B1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3979A23-AF47-354C-A05F-0FC7B44AA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A86FE25-848C-2B4D-A86A-F8133AB3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206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9819E7B-2D88-9447-9D90-833884C9F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0FDC6-BC4B-4E8E-BF7B-D7498FCE839A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AE5E43A-011B-B64B-9B59-9A0B6124E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700A149-BE95-F646-BB5D-D74F482C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40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7AD837-2C04-994C-82A2-C3A70251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C4D266-0348-8F4E-97E2-A067B13DE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902DD81-CE5D-5842-8811-AFF0ADFA4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E4E44B4-D03C-634A-9225-E4AF46ACC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22BC-7431-4105-BA25-0FED6C34D307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9C506AA-5EFD-794C-B6ED-9B4DDC5D8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5B78C3C-17C3-9A41-A8E9-00D62FAA0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0513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0BBA4F-33CD-354C-9BC9-D2F8AAD5C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2B4DD9F-4BA4-884B-BA22-A43F742205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38A85E3-4DD9-B54A-89B1-FBC0EE1F7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25A50E-621F-6247-A38B-C4DE7EF81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12-B998-45F4-8F87-7D6EFBACE004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2A1CE-F3E4-3242-86EE-B1D9EF0BD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6CC02BF-C861-AD4D-9362-E7C13235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828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4015259-7726-3F4C-A18D-63AAAA4C0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49" y="136526"/>
            <a:ext cx="7356536" cy="848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A01726-BF75-B14E-B8BF-14108AFA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849" y="1121264"/>
            <a:ext cx="8310501" cy="5055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4FF41D-96D1-0F44-ABF8-9BCBB9B80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7492" y="6356351"/>
            <a:ext cx="16485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FF755-8452-4778-92F6-BF450E3F34B4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E224AE-86F4-DD42-AC5A-20E94AB511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34B8C9-97C4-BB4E-A968-8DE3ED836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61385" y="333500"/>
            <a:ext cx="5715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52CEF-945B-1143-8339-6BC8B096D7E7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B2AB300-4F8D-2147-B516-6750DAFA143E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92" y="5965824"/>
            <a:ext cx="755650" cy="755650"/>
          </a:xfrm>
          <a:prstGeom prst="rect">
            <a:avLst/>
          </a:prstGeom>
        </p:spPr>
      </p:pic>
      <p:pic>
        <p:nvPicPr>
          <p:cNvPr id="8" name="그림 14">
            <a:extLst>
              <a:ext uri="{FF2B5EF4-FFF2-40B4-BE49-F238E27FC236}">
                <a16:creationId xmlns:a16="http://schemas.microsoft.com/office/drawing/2014/main" id="{0942CE95-6517-0A47-8322-493337EC0520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2393" y="1"/>
            <a:ext cx="1121664" cy="112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6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b="0" i="0" kern="1200">
          <a:solidFill>
            <a:schemeClr val="tx1"/>
          </a:solidFill>
          <a:latin typeface="Verdana" panose="020B0604030504040204" pitchFamily="34" charset="0"/>
          <a:ea typeface="+mj-ea"/>
          <a:cs typeface="Verdana" panose="020B060403050404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etmuseum.org/art/collection/search/56738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31618E-199A-0F47-B5B5-6E1CFB4F1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3766457"/>
            <a:ext cx="6858000" cy="2079170"/>
          </a:xfrm>
        </p:spPr>
        <p:txBody>
          <a:bodyPr>
            <a:normAutofit/>
          </a:bodyPr>
          <a:lstStyle/>
          <a:p>
            <a:r>
              <a:rPr kumimoji="1" lang="ja-JP" altLang="en-US"/>
              <a:t>国連ベクトルタイル</a:t>
            </a:r>
            <a:br>
              <a:rPr kumimoji="1" lang="en-US" altLang="ja-JP" dirty="0"/>
            </a:br>
            <a:r>
              <a:rPr kumimoji="1" lang="ja-JP" altLang="en-US"/>
              <a:t>ツールキット</a:t>
            </a:r>
            <a:br>
              <a:rPr kumimoji="1" lang="en-US" altLang="ja-JP" dirty="0"/>
            </a:br>
            <a:r>
              <a:rPr kumimoji="1" lang="ja-JP" altLang="en-US"/>
              <a:t>技術移転教材「わし</a:t>
            </a:r>
            <a:r>
              <a:rPr lang="ja-JP" altLang="en-US"/>
              <a:t>」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9C764F-DFBD-F84B-8633-12FD0C4BAD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954485"/>
            <a:ext cx="6858000" cy="729343"/>
          </a:xfrm>
        </p:spPr>
        <p:txBody>
          <a:bodyPr/>
          <a:lstStyle/>
          <a:p>
            <a:r>
              <a:rPr kumimoji="1" lang="en-US" altLang="ja-JP" dirty="0"/>
              <a:t>2020-08</a:t>
            </a:r>
          </a:p>
          <a:p>
            <a:r>
              <a:rPr kumimoji="1" lang="ja-JP" altLang="en-US"/>
              <a:t>国連ベクトルタイルツールキット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9FA97A3-387D-4B4F-AC3F-E3CD896BC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</a:t>
            </a:fld>
            <a:endParaRPr kumimoji="1" lang="ja-JP" altLang="en-US"/>
          </a:p>
        </p:txBody>
      </p:sp>
      <p:pic>
        <p:nvPicPr>
          <p:cNvPr id="6" name="図 5" descr="食品 が含まれている画像&#10;&#10;自動的に生成された説明">
            <a:extLst>
              <a:ext uri="{FF2B5EF4-FFF2-40B4-BE49-F238E27FC236}">
                <a16:creationId xmlns:a16="http://schemas.microsoft.com/office/drawing/2014/main" id="{F69B6622-D647-B449-B364-DE808552A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428"/>
            <a:ext cx="382904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66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FED67A-3086-BF41-BFA6-908F9DA1A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D2851C-762E-1D4E-B395-5459D0CA5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PC </a:t>
            </a:r>
            <a:r>
              <a:rPr kumimoji="1" lang="ja-JP" altLang="en-US"/>
              <a:t>から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ssh</a:t>
            </a:r>
            <a:r>
              <a:rPr kumimoji="1" lang="en-US" altLang="ja-JP" dirty="0"/>
              <a:t> </a:t>
            </a:r>
            <a:r>
              <a:rPr kumimoji="1" lang="ja-JP" altLang="en-US"/>
              <a:t>で</a:t>
            </a:r>
            <a:r>
              <a:rPr kumimoji="1" lang="en-US" altLang="ja-JP" dirty="0"/>
              <a:t> </a:t>
            </a:r>
            <a:r>
              <a:rPr lang="en-US" altLang="ja-JP" dirty="0" err="1"/>
              <a:t>raspberrypi.local</a:t>
            </a:r>
            <a:r>
              <a:rPr lang="en-US" altLang="ja-JP" dirty="0"/>
              <a:t> </a:t>
            </a:r>
            <a:r>
              <a:rPr lang="ja-JP" altLang="en-US"/>
              <a:t>にログインする。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981D661-B814-A949-B6E0-818DC2BF3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6556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C9E081-FF49-564C-A13C-D51F684DC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B682BA-1D6B-AE46-97B1-E4C6A2C91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sudo</a:t>
            </a:r>
            <a:r>
              <a:rPr kumimoji="1" lang="en-US" altLang="ja-JP" dirty="0"/>
              <a:t> apt update</a:t>
            </a:r>
          </a:p>
          <a:p>
            <a:r>
              <a:rPr lang="en-US" altLang="ja-JP" dirty="0" err="1"/>
              <a:t>sudo</a:t>
            </a:r>
            <a:r>
              <a:rPr lang="en-US" altLang="ja-JP" dirty="0"/>
              <a:t> apt upgrade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902606B-02CF-4848-9189-8A62A8418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8929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542F48-98DA-4344-9AC5-69DF52D5B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A2D44E-619E-004C-96E6-72B9457E9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raspi</a:t>
            </a:r>
            <a:r>
              <a:rPr lang="en-US" altLang="ja-JP" dirty="0"/>
              <a:t>-config </a:t>
            </a:r>
            <a:r>
              <a:rPr lang="ja-JP" altLang="en-US"/>
              <a:t>で </a:t>
            </a:r>
            <a:r>
              <a:rPr lang="en-US" altLang="ja-JP" dirty="0" err="1"/>
              <a:t>WiFi</a:t>
            </a:r>
            <a:r>
              <a:rPr lang="en-US" altLang="ja-JP" dirty="0"/>
              <a:t> </a:t>
            </a:r>
            <a:r>
              <a:rPr lang="ja-JP" altLang="en-US"/>
              <a:t>の設定を行う。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7C34188-4C95-A14A-BCAF-46DADA70A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066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E8742F-CDB3-0447-B6D9-F52D47DA3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390430-A4AF-D540-9651-D9555E84E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必要であればホスト名の設定を行う。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E4DAFC8-FDF5-AB42-993B-FF3E4BDFB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6639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F046B-CADE-9D44-8E15-8A344C68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9E379F-2737-554F-9BC4-9348EB4A4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パスワードも変更する。（ユーザについては、複雑さを避けるために </a:t>
            </a:r>
            <a:r>
              <a:rPr lang="en-US" altLang="ja-JP" dirty="0"/>
              <a:t>pi </a:t>
            </a:r>
            <a:r>
              <a:rPr lang="ja-JP" altLang="en-US"/>
              <a:t>のままということで説明をする。）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E0FB0A3-5B7D-4B4C-9549-25494739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051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58490A-4C9D-9143-86B0-BB0390416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C5A136-7C5B-894F-B579-77A2305E4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Raspberry Pi </a:t>
            </a:r>
            <a:r>
              <a:rPr lang="ja-JP" altLang="en-US"/>
              <a:t>を再起動し、</a:t>
            </a:r>
            <a:r>
              <a:rPr lang="en-US" altLang="ja-JP" dirty="0"/>
              <a:t>PC </a:t>
            </a:r>
            <a:r>
              <a:rPr lang="ja-JP" altLang="en-US"/>
              <a:t>から </a:t>
            </a:r>
            <a:r>
              <a:rPr lang="en-US" altLang="ja-JP" dirty="0" err="1"/>
              <a:t>WiFi</a:t>
            </a:r>
            <a:r>
              <a:rPr lang="en-US" altLang="ja-JP" dirty="0"/>
              <a:t> </a:t>
            </a:r>
            <a:r>
              <a:rPr lang="ja-JP" altLang="en-US"/>
              <a:t>経由でログインをする。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89E339-65F6-3F40-BC59-BEC16FCF2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9261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05D12E-F786-794C-9EB6-D6D61EAF8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74CAC12-962A-BC41-A1AE-CA9068252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Unix </a:t>
            </a:r>
            <a:r>
              <a:rPr lang="ja-JP" altLang="en-US"/>
              <a:t>とは何か。 </a:t>
            </a:r>
            <a:r>
              <a:rPr lang="en-US" altLang="ja-JP" dirty="0"/>
              <a:t>CLI </a:t>
            </a:r>
            <a:r>
              <a:rPr lang="ja-JP" altLang="en-US"/>
              <a:t>とは何か。</a:t>
            </a:r>
            <a:r>
              <a:rPr lang="en-US" altLang="ja-JP" dirty="0" err="1"/>
              <a:t>linuxjourney.com</a:t>
            </a:r>
            <a:r>
              <a:rPr lang="en-US" altLang="ja-JP" dirty="0"/>
              <a:t>, </a:t>
            </a:r>
            <a:r>
              <a:rPr lang="en-US" altLang="ja-JP" dirty="0" err="1"/>
              <a:t>vimtutor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D7AACA-5621-B041-942D-796EAAA63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16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995DB21-7F27-974F-999D-C25A8638D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133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E2B1D1-3AB5-244A-92BD-9FA0A5A83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30E1F6B-B304-E34F-B283-0273D2F22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equinox </a:t>
            </a:r>
            <a:r>
              <a:rPr lang="ja-JP" altLang="en-US"/>
              <a:t>をインストールする。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13FB4D5-8B3F-E442-8891-9B8ACF2EB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4203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6395E0-8791-B246-872F-606704B6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0009CA-1A61-EC4F-B50A-D69F9D188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各コマンドの </a:t>
            </a:r>
            <a:r>
              <a:rPr lang="en-US" altLang="ja-JP" dirty="0"/>
              <a:t>version </a:t>
            </a:r>
            <a:r>
              <a:rPr lang="ja-JP" altLang="en-US"/>
              <a:t>又は </a:t>
            </a:r>
            <a:r>
              <a:rPr lang="en-US" altLang="ja-JP" dirty="0"/>
              <a:t>help </a:t>
            </a:r>
            <a:r>
              <a:rPr lang="ja-JP" altLang="en-US"/>
              <a:t>情報が出ることを確認する。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09D5317-454B-3E4F-A06D-B695C8F7E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8634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7DF37-9DBD-4042-90DF-CACD21FDF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06D736-58AF-954C-838B-3768B78EB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GitHub </a:t>
            </a:r>
            <a:r>
              <a:rPr lang="ja-JP" altLang="en-US"/>
              <a:t>のユーザアカウントを持っていなければ、ここで作る。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9CE328-937C-1840-B2FF-D87BF228A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4257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1CDEF3-2B59-1A4D-9D7E-AAF5000AD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1FCE4A-DB4D-7645-9FB3-E51848293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（なぜ、あなた方と私たちはともにベクトルタイルを生産・ホスト・設計・最適化する必要があるのか、をかんたんに、非</a:t>
            </a:r>
            <a:r>
              <a:rPr lang="ja-JP" altLang="en-US"/>
              <a:t>技術的に</a:t>
            </a:r>
            <a:r>
              <a:rPr kumimoji="1" lang="ja-JP" altLang="en-US"/>
              <a:t>書く）</a:t>
            </a:r>
            <a:endParaRPr kumimoji="1" lang="en-US" altLang="ja-JP" dirty="0"/>
          </a:p>
          <a:p>
            <a:r>
              <a:rPr kumimoji="1" lang="ja-JP" altLang="en-US"/>
              <a:t>私たちは、地図のプラットフォームのその下、地図のインフラストラクチャーを提供してきた。デジタルの前からそうしていたからだ。</a:t>
            </a:r>
            <a:endParaRPr kumimoji="1" lang="en-US" altLang="ja-JP" dirty="0"/>
          </a:p>
          <a:p>
            <a:r>
              <a:rPr kumimoji="1" lang="ja-JP" altLang="en-US"/>
              <a:t>私たちは、インフラストラクチャーはブラックボックスではいけないと思った。費用対効果だけではなく、相互運用性とスケーラビリティのために。</a:t>
            </a:r>
            <a:endParaRPr kumimoji="1" lang="en-US" altLang="ja-JP" dirty="0"/>
          </a:p>
          <a:p>
            <a:r>
              <a:rPr lang="ja-JP" altLang="en-US"/>
              <a:t>私たちは、それで地理空間情報当局のウェブ地図を運営している。その運営実績を高く評価されて国連にも招聘され</a:t>
            </a:r>
            <a:r>
              <a:rPr lang="en-US" altLang="ja-JP" dirty="0"/>
              <a:t>2</a:t>
            </a:r>
            <a:r>
              <a:rPr lang="ja-JP" altLang="en-US"/>
              <a:t>年を過ごした。</a:t>
            </a:r>
            <a:endParaRPr lang="en-US" altLang="ja-JP" dirty="0"/>
          </a:p>
          <a:p>
            <a:r>
              <a:rPr kumimoji="1" lang="ja-JP" altLang="en-US"/>
              <a:t>そうして生まれた国連ベクトルタイルツールキットで、先進的なウェブ地図をともにつくろう。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C8EA784-B593-DE42-AF2A-4347E2017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8409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7DF37-9DBD-4042-90DF-CACD21FDF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06D736-58AF-954C-838B-3768B78EB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optgeo</a:t>
            </a:r>
            <a:r>
              <a:rPr lang="en-US" altLang="ja-JP" dirty="0"/>
              <a:t>/sh2 </a:t>
            </a:r>
            <a:r>
              <a:rPr lang="ja-JP" altLang="en-US"/>
              <a:t>を</a:t>
            </a:r>
            <a:r>
              <a:rPr lang="en-US" altLang="ja-JP" dirty="0"/>
              <a:t> fork </a:t>
            </a:r>
            <a:r>
              <a:rPr lang="ja-JP" altLang="en-US"/>
              <a:t>する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9CE328-937C-1840-B2FF-D87BF228A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20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3AD6D86-B3BD-F94C-9BCF-32931E943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511" y="1181713"/>
            <a:ext cx="1706748" cy="83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808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03ED43-E4B8-7347-84B0-B65C602BE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229CA0-7460-584A-A451-8C7C83950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GitHub </a:t>
            </a:r>
            <a:r>
              <a:rPr lang="ja-JP" altLang="en-US"/>
              <a:t>の鍵を</a:t>
            </a:r>
            <a:r>
              <a:rPr lang="en-US" altLang="ja-JP" dirty="0"/>
              <a:t> Raspberry Pi </a:t>
            </a:r>
            <a:r>
              <a:rPr lang="ja-JP" altLang="en-US"/>
              <a:t>にセットする。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41C52C-7FE8-2C4C-83F6-E6588E6C5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8256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998469-15A1-3B40-8ACE-EB04DB5D3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8FBDE4-7CE0-BC47-947D-4ADFBB3BE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レポジトリ </a:t>
            </a:r>
            <a:r>
              <a:rPr lang="en-US" altLang="ja-JP" dirty="0"/>
              <a:t>${you}/sh2 </a:t>
            </a:r>
            <a:r>
              <a:rPr lang="ja-JP" altLang="en-US"/>
              <a:t>を </a:t>
            </a:r>
            <a:r>
              <a:rPr lang="en-US" altLang="ja-JP" dirty="0"/>
              <a:t>clone </a:t>
            </a:r>
            <a:r>
              <a:rPr lang="ja-JP" altLang="en-US"/>
              <a:t>する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8F3D62-CC4E-B146-8776-43254E76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22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163133E-8D4E-E042-A5EE-4E070DEE7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511" y="1181713"/>
            <a:ext cx="1706748" cy="83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90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B80C5E-EDE2-424A-AA6A-B7A998B80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host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584B351-12DB-504E-961B-74E370CD5B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2153187-F91A-1148-A09B-8BF9936B2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5243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7D8568-3532-374B-AE78-770CCA4F7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DCE705-6C04-DD45-BD33-B9490390A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（</a:t>
            </a:r>
            <a:r>
              <a:rPr lang="en-US" altLang="ja-JP" dirty="0"/>
              <a:t>localhost </a:t>
            </a:r>
            <a:r>
              <a:rPr lang="ja-JP" altLang="en-US"/>
              <a:t>で）ホストしてみる</a:t>
            </a:r>
            <a:endParaRPr lang="en-US" altLang="ja-JP" dirty="0"/>
          </a:p>
          <a:p>
            <a:r>
              <a:rPr lang="en-US" altLang="ja-JP" dirty="0"/>
              <a:t>cd sh2</a:t>
            </a:r>
          </a:p>
          <a:p>
            <a:r>
              <a:rPr lang="en-US" altLang="ja-JP" dirty="0"/>
              <a:t>yarn add</a:t>
            </a:r>
          </a:p>
          <a:p>
            <a:r>
              <a:rPr kumimoji="1" lang="en-US" altLang="ja-JP" dirty="0"/>
              <a:t>rake </a:t>
            </a:r>
            <a:r>
              <a:rPr lang="en-US" altLang="ja-JP" dirty="0"/>
              <a:t>host</a:t>
            </a:r>
          </a:p>
          <a:p>
            <a:r>
              <a:rPr kumimoji="1" lang="en-US" altLang="ja-JP" dirty="0"/>
              <a:t>access </a:t>
            </a:r>
            <a:r>
              <a:rPr lang="en-US" altLang="ja-JP" dirty="0"/>
              <a:t>https://(your host):port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5AB543A-D2A2-CA46-8F0B-4E33B1B82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154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ED916E-B9A6-CA45-936F-9A39E4F53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B2CAEA-262A-564C-9A1D-1E28137A2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rake / </a:t>
            </a:r>
            <a:r>
              <a:rPr lang="en-US" altLang="ja-JP" dirty="0" err="1"/>
              <a:t>Rakefile</a:t>
            </a:r>
            <a:r>
              <a:rPr lang="en-US" altLang="ja-JP" dirty="0"/>
              <a:t> </a:t>
            </a:r>
            <a:r>
              <a:rPr lang="ja-JP" altLang="en-US"/>
              <a:t>について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4A06D2-23C3-9D42-B8F2-DDFDDE541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25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BD631EC-0D13-EE4E-85ED-DC26D69B0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00584938-3895-5447-BCC5-5363BF26B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8150" y="0"/>
            <a:ext cx="1085850" cy="685800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A7DC3D2-4CBA-1B4C-9B18-80319ED00CA4}"/>
              </a:ext>
            </a:extLst>
          </p:cNvPr>
          <p:cNvSpPr txBox="1"/>
          <p:nvPr/>
        </p:nvSpPr>
        <p:spPr>
          <a:xfrm>
            <a:off x="8677206" y="6520069"/>
            <a:ext cx="4667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hlinkClick r:id="rId4"/>
              </a:rPr>
              <a:t>MET</a:t>
            </a:r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37442457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123E4013-4A1F-DB45-ABB4-05E827840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DAD05E1-9AA5-B247-82BD-18ED7BA30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ブラウザのデベロッパーツールでデータの動きを確認してみる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10E78FF-8E0B-F844-990D-A1F5F92F0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26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B1D59E3-21A4-3F4A-88AA-F70171F0E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45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C54B5E-B494-9F49-B238-29DE5ECA2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91E4C0-56B0-AF42-98B4-745672D81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座学的に、ウェブ地図の原理を解説する。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74C8CFC-C147-D14A-9AC6-11F8AF978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27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093034D-12CC-B241-8968-4415916D9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49" y="2297710"/>
            <a:ext cx="4234395" cy="3165103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91C58A39-DC3F-BA4B-A535-1B1678DC7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865" y="2297710"/>
            <a:ext cx="4211286" cy="316510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161E9C8F-FA88-824A-83B8-8E8216080F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191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8421EB-60B8-144B-9021-A229D7E68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C439B4-E7B0-8D45-8A32-C7993C244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localhost.run</a:t>
            </a:r>
            <a:r>
              <a:rPr kumimoji="1" lang="en-US" altLang="ja-JP" dirty="0"/>
              <a:t> </a:t>
            </a:r>
            <a:r>
              <a:rPr kumimoji="1" lang="ja-JP" altLang="en-US"/>
              <a:t>又は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serveo</a:t>
            </a:r>
            <a:r>
              <a:rPr kumimoji="1" lang="en-US" altLang="ja-JP" dirty="0"/>
              <a:t> </a:t>
            </a:r>
            <a:r>
              <a:rPr lang="ja-JP" altLang="en-US"/>
              <a:t>を使って、インターネットからアクセス可能にしてみる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BC2F8B1-AA45-2F44-9898-AB207B445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312565D-C173-7E43-9FEB-1D4E81A69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825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C89BE7-B293-8848-AD9C-62F1A9DFD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5D1618-6EFC-A44D-821E-DF5979D09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gh</a:t>
            </a:r>
            <a:r>
              <a:rPr kumimoji="1" lang="en-US" altLang="ja-JP" dirty="0"/>
              <a:t>-pages </a:t>
            </a:r>
            <a:r>
              <a:rPr kumimoji="1" lang="ja-JP" altLang="en-US"/>
              <a:t>でホストする方法を紹介する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8AE8BDF-D754-964A-9493-63F3DE059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29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5CEFDC0-6950-884B-AE6B-33193089C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32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3C88AC-B048-1F48-8BA7-E5C8C2190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93A8F5-787E-8C48-A29C-9D7C3CF74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ここでは、小さいけど本物のウェブ地図を作る。</a:t>
            </a:r>
            <a:endParaRPr kumimoji="1" lang="en-US" altLang="ja-JP" dirty="0"/>
          </a:p>
          <a:p>
            <a:r>
              <a:rPr lang="ja-JP" altLang="en-US"/>
              <a:t>本物というのは、強靭でスケーラブルということだ。</a:t>
            </a:r>
            <a:endParaRPr lang="en-US" altLang="ja-JP" dirty="0"/>
          </a:p>
          <a:p>
            <a:r>
              <a:rPr kumimoji="1" lang="ja-JP" altLang="en-US"/>
              <a:t>強靭なウェブのプラットフォームというのは、クラウドサービスなどで特にそうなのだが、</a:t>
            </a:r>
            <a:r>
              <a:rPr kumimoji="1" lang="en-US" altLang="ja-JP" dirty="0"/>
              <a:t>Unix </a:t>
            </a:r>
            <a:r>
              <a:rPr kumimoji="1" lang="ja-JP" altLang="en-US"/>
              <a:t>で動いている。</a:t>
            </a:r>
            <a:endParaRPr kumimoji="1" lang="en-US" altLang="ja-JP" dirty="0"/>
          </a:p>
          <a:p>
            <a:r>
              <a:rPr lang="ja-JP" altLang="en-US"/>
              <a:t>なので、</a:t>
            </a:r>
            <a:r>
              <a:rPr lang="en-US" altLang="ja-JP" dirty="0"/>
              <a:t>UNVT </a:t>
            </a:r>
            <a:r>
              <a:rPr lang="ja-JP" altLang="en-US"/>
              <a:t>も</a:t>
            </a:r>
            <a:r>
              <a:rPr lang="en-US" altLang="ja-JP" dirty="0"/>
              <a:t> Unix </a:t>
            </a:r>
            <a:r>
              <a:rPr lang="ja-JP" altLang="en-US"/>
              <a:t>に載っている。</a:t>
            </a:r>
            <a:endParaRPr lang="en-US" altLang="ja-JP" dirty="0"/>
          </a:p>
          <a:p>
            <a:r>
              <a:rPr kumimoji="1" lang="ja-JP" altLang="en-US"/>
              <a:t>難しいところはそこかもしれない。でも、そこを一緒に進もう。</a:t>
            </a:r>
            <a:endParaRPr kumimoji="1" lang="en-US" altLang="ja-JP" dirty="0"/>
          </a:p>
          <a:p>
            <a:r>
              <a:rPr lang="ja-JP" altLang="en-US"/>
              <a:t>スケーラブルというのは、大きなデータでも、たくさんのアクセスを受けても対応可能ということだ。</a:t>
            </a:r>
            <a:endParaRPr lang="en-US" altLang="ja-JP" dirty="0"/>
          </a:p>
          <a:p>
            <a:r>
              <a:rPr kumimoji="1" lang="en-US" altLang="ja-JP" dirty="0"/>
              <a:t>UNVT </a:t>
            </a:r>
            <a:r>
              <a:rPr kumimoji="1" lang="ja-JP" altLang="en-US"/>
              <a:t>は、全世界の</a:t>
            </a:r>
            <a:r>
              <a:rPr kumimoji="1" lang="en-US" altLang="ja-JP" dirty="0"/>
              <a:t> OpenStreetMap </a:t>
            </a:r>
            <a:r>
              <a:rPr kumimoji="1" lang="ja-JP" altLang="en-US"/>
              <a:t>データを</a:t>
            </a:r>
            <a:r>
              <a:rPr kumimoji="1" lang="en-US" altLang="ja-JP" dirty="0"/>
              <a:t> 80 </a:t>
            </a:r>
            <a:r>
              <a:rPr lang="ja-JP" altLang="en-US"/>
              <a:t>時間でベクトルタイルに変換できる。</a:t>
            </a:r>
            <a:endParaRPr lang="en-US" altLang="ja-JP" dirty="0"/>
          </a:p>
          <a:p>
            <a:r>
              <a:rPr kumimoji="1" lang="ja-JP" altLang="en-US"/>
              <a:t>一国のデータであれば、</a:t>
            </a:r>
            <a:r>
              <a:rPr kumimoji="1" lang="en-US" altLang="ja-JP" dirty="0"/>
              <a:t>1</a:t>
            </a:r>
            <a:r>
              <a:rPr kumimoji="1" lang="ja-JP" altLang="en-US"/>
              <a:t>日から数日で変換できるはずだ。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0C17D67-BABD-B041-B585-3A51701BA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16881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58A0F3-C58D-574B-A78A-87BAFC2E9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3B11E26-8EE5-314A-AE69-4AEF090E4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＜宿題：テキストエディタ</a:t>
            </a:r>
            <a:r>
              <a:rPr lang="en-US" altLang="ja-JP" dirty="0"/>
              <a:t> vi </a:t>
            </a:r>
            <a:r>
              <a:rPr lang="ja-JP" altLang="en-US"/>
              <a:t>か</a:t>
            </a:r>
            <a:r>
              <a:rPr lang="en-US" altLang="ja-JP" dirty="0"/>
              <a:t> nano </a:t>
            </a:r>
            <a:r>
              <a:rPr lang="ja-JP" altLang="en-US"/>
              <a:t>を使えるようになってきてください。＞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C9C6A17-C1F5-D248-BB03-7AB81F272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82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1F5BE9-D254-C149-87F1-A0C710BA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style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59FAA-4DF9-174B-BF2B-7E454EB10D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4EEB82-31B2-6544-93F2-4BC65C010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73777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88D3F0-D46A-7642-AC2E-D9BEAB029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06D12FF-74F1-2F40-B163-E1D1CC1C0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Mapbox Style </a:t>
            </a:r>
            <a:r>
              <a:rPr kumimoji="1" lang="ja-JP" altLang="en-US"/>
              <a:t>の概要</a:t>
            </a:r>
            <a:endParaRPr kumimoji="1" lang="en-US" altLang="ja-JP" dirty="0"/>
          </a:p>
          <a:p>
            <a:r>
              <a:rPr lang="en-US" altLang="ja-JP" dirty="0" err="1"/>
              <a:t>style.json</a:t>
            </a:r>
            <a:r>
              <a:rPr lang="en-US" altLang="ja-JP" dirty="0"/>
              <a:t> </a:t>
            </a:r>
            <a:r>
              <a:rPr lang="ja-JP" altLang="en-US"/>
              <a:t>を見てみる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B954F92-645E-9B42-AF0E-FE118A7A1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83308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9E9F80-6D25-324B-861F-EEC3C9FF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8E01F6A-BA5A-204A-926F-C1EE5EEA3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parse-</a:t>
            </a:r>
            <a:r>
              <a:rPr kumimoji="1" lang="en-US" altLang="ja-JP" dirty="0" err="1"/>
              <a:t>hocon</a:t>
            </a:r>
            <a:r>
              <a:rPr kumimoji="1" lang="en-US" altLang="ja-JP" dirty="0"/>
              <a:t> </a:t>
            </a:r>
            <a:r>
              <a:rPr kumimoji="1" lang="ja-JP" altLang="en-US"/>
              <a:t>と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gl</a:t>
            </a:r>
            <a:r>
              <a:rPr kumimoji="1" lang="en-US" altLang="ja-JP" dirty="0"/>
              <a:t>-style-validate </a:t>
            </a:r>
            <a:r>
              <a:rPr kumimoji="1" lang="ja-JP" altLang="en-US"/>
              <a:t>を使い、複雑なスタイルを心理的に安全に取り扱う。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1B5AE55-2027-1542-BD9E-B1719BB45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0271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74BA80-DB99-E74A-9E88-77CD7E5AA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15B350B-84CC-994A-9F1A-7136E9CC2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実際にスタイルを変更してみる。</a:t>
            </a:r>
            <a:endParaRPr kumimoji="1" lang="en-US" altLang="ja-JP" dirty="0"/>
          </a:p>
          <a:p>
            <a:r>
              <a:rPr lang="ja-JP" altLang="en-US"/>
              <a:t>テキストエディタで編集して、</a:t>
            </a:r>
            <a:r>
              <a:rPr lang="en-US" altLang="ja-JP" dirty="0"/>
              <a:t>rake style, rake host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DC00084-E96A-2143-9F32-23F110AD5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8914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1F5BE9-D254-C149-87F1-A0C710BA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produce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59FAA-4DF9-174B-BF2B-7E454EB10D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4EEB82-31B2-6544-93F2-4BC65C010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05077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99E70A-82BF-644A-B38A-C75EB5218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E19013E-F6FB-B447-A0FD-E630AC4F3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＜座学説明＞ベクトルタイルとは、ベクトルデータから生産されたタイル。</a:t>
            </a:r>
            <a:endParaRPr lang="en-US" altLang="ja-JP" dirty="0"/>
          </a:p>
          <a:p>
            <a:r>
              <a:rPr kumimoji="1" lang="ja-JP" altLang="en-US"/>
              <a:t>ベクトルデータを復元可能である。</a:t>
            </a:r>
            <a:endParaRPr kumimoji="1" lang="en-US" altLang="ja-JP" dirty="0"/>
          </a:p>
          <a:p>
            <a:r>
              <a:rPr kumimoji="1" lang="ja-JP" altLang="en-US"/>
              <a:t>ベクトルタイルはベクトルデータへの窓である。</a:t>
            </a:r>
            <a:endParaRPr kumimoji="1" lang="en-US" altLang="ja-JP" dirty="0"/>
          </a:p>
          <a:p>
            <a:r>
              <a:rPr lang="ja-JP" altLang="en-US"/>
              <a:t>ベクトルタイルはベクトルデータの空間的なストリーミング方法である。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6A499E5-1C99-024C-AED9-55ACAAFE6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36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0A8F411-AA6A-7A41-8113-01449E866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6710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B7547B-FF69-064B-A9AB-BB39B41D4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D411D3-B0F7-E04F-9F08-EDF1EE1FA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</a:t>
            </a:r>
            <a:r>
              <a:rPr kumimoji="1" lang="en-US" altLang="ja-JP" dirty="0"/>
              <a:t> Tippecanoe </a:t>
            </a:r>
            <a:r>
              <a:rPr kumimoji="1" lang="ja-JP" altLang="en-US"/>
              <a:t>はタイル生産を行うツール。</a:t>
            </a:r>
            <a:endParaRPr kumimoji="1" lang="en-US" altLang="ja-JP" dirty="0"/>
          </a:p>
          <a:p>
            <a:r>
              <a:rPr lang="ja-JP" altLang="en-US"/>
              <a:t>ここでは、</a:t>
            </a:r>
            <a:r>
              <a:rPr lang="en-US" altLang="ja-JP" dirty="0"/>
              <a:t>Tippecanoe </a:t>
            </a:r>
            <a:r>
              <a:rPr lang="ja-JP" altLang="en-US"/>
              <a:t>に</a:t>
            </a:r>
            <a:r>
              <a:rPr lang="en-US" altLang="ja-JP" dirty="0"/>
              <a:t> </a:t>
            </a:r>
            <a:r>
              <a:rPr lang="en-US" altLang="ja-JP" dirty="0" err="1"/>
              <a:t>tippecanoe</a:t>
            </a:r>
            <a:r>
              <a:rPr lang="en-US" altLang="ja-JP" dirty="0"/>
              <a:t> </a:t>
            </a:r>
            <a:r>
              <a:rPr lang="ja-JP" altLang="en-US"/>
              <a:t>属性を加えた</a:t>
            </a:r>
            <a:r>
              <a:rPr lang="en-US" altLang="ja-JP" dirty="0"/>
              <a:t> </a:t>
            </a:r>
            <a:r>
              <a:rPr lang="en-US" altLang="ja-JP" dirty="0" err="1"/>
              <a:t>GeoJSONS</a:t>
            </a:r>
            <a:r>
              <a:rPr lang="en-US" altLang="ja-JP" dirty="0"/>
              <a:t> </a:t>
            </a:r>
            <a:r>
              <a:rPr lang="ja-JP" altLang="en-US"/>
              <a:t>をパイプで渡す。</a:t>
            </a:r>
            <a:endParaRPr lang="en-US" altLang="ja-JP" dirty="0"/>
          </a:p>
          <a:p>
            <a:r>
              <a:rPr kumimoji="1" lang="ja-JP" altLang="en-US"/>
              <a:t>出力は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mbtiles</a:t>
            </a:r>
            <a:r>
              <a:rPr kumimoji="1" lang="en-US" altLang="ja-JP" dirty="0"/>
              <a:t> </a:t>
            </a:r>
            <a:r>
              <a:rPr kumimoji="1" lang="ja-JP" altLang="en-US"/>
              <a:t>というパッケージファイルである。</a:t>
            </a:r>
            <a:r>
              <a:rPr kumimoji="1" lang="en-US" altLang="ja-JP" dirty="0"/>
              <a:t>tile-join </a:t>
            </a:r>
            <a:r>
              <a:rPr kumimoji="1" lang="ja-JP" altLang="en-US"/>
              <a:t>というツールを使ってファイルシステムに展開する必要がある。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9D796EE-1CF2-EE4E-B486-0482A02A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05136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757D1A-6194-A248-91AB-A0049D645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EAA59A-4226-8148-B5D1-DD183686E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＜座学説明＞今回は</a:t>
            </a:r>
            <a:r>
              <a:rPr kumimoji="1" lang="en-US" altLang="ja-JP" dirty="0"/>
              <a:t> OpenStreetMap </a:t>
            </a:r>
            <a:r>
              <a:rPr lang="ja-JP" altLang="en-US"/>
              <a:t>の</a:t>
            </a:r>
            <a:r>
              <a:rPr lang="en-US" altLang="ja-JP" dirty="0"/>
              <a:t> Tirana-Durres </a:t>
            </a:r>
            <a:r>
              <a:rPr lang="ja-JP" altLang="en-US"/>
              <a:t>地域を切り出してみる。</a:t>
            </a:r>
            <a:endParaRPr lang="en-US" altLang="ja-JP" dirty="0"/>
          </a:p>
          <a:p>
            <a:r>
              <a:rPr kumimoji="1" lang="en-US" altLang="ja-JP" dirty="0"/>
              <a:t>osmium </a:t>
            </a:r>
            <a:r>
              <a:rPr kumimoji="1" lang="ja-JP" altLang="en-US"/>
              <a:t>というツールを使って、切り出しを行う。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21204F7-8E9B-E647-BE3E-28C04AA15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95970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C4B59C-433D-3F48-8651-9EB98070E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6F0476E-1156-5640-A087-9D0EC0A3F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geofabrik</a:t>
            </a:r>
            <a:r>
              <a:rPr kumimoji="1" lang="en-US" altLang="ja-JP" dirty="0"/>
              <a:t> </a:t>
            </a:r>
            <a:r>
              <a:rPr kumimoji="1" lang="ja-JP" altLang="en-US"/>
              <a:t>から、</a:t>
            </a:r>
            <a:r>
              <a:rPr lang="en-US" altLang="ja-JP" dirty="0"/>
              <a:t>OpenStreetMap </a:t>
            </a:r>
            <a:r>
              <a:rPr lang="ja-JP" altLang="en-US"/>
              <a:t>のアルバニア</a:t>
            </a:r>
            <a:r>
              <a:rPr lang="en-US" altLang="ja-JP" dirty="0"/>
              <a:t> extract </a:t>
            </a:r>
            <a:r>
              <a:rPr lang="ja-JP" altLang="en-US"/>
              <a:t>をダウンロードする。</a:t>
            </a:r>
            <a:endParaRPr lang="en-US" altLang="ja-JP" dirty="0"/>
          </a:p>
          <a:p>
            <a:r>
              <a:rPr lang="en-US" altLang="ja-JP" dirty="0"/>
              <a:t>curl </a:t>
            </a:r>
            <a:r>
              <a:rPr lang="ja-JP" altLang="en-US"/>
              <a:t>というツールを使って、ダウンロードを行う。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73AF0E7-3624-7A4D-90D9-FF3B9F28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7205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951D39-5AB4-1F48-8052-98E6AF6B9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スタートとゴール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20BCB1B4-60FD-BA41-8946-36406C4639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181713"/>
            <a:ext cx="7886700" cy="335478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/>
              <a:t>スタート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ハードウェア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PC</a:t>
            </a:r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Raspberry Pi 4</a:t>
            </a:r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LAN </a:t>
            </a:r>
            <a:r>
              <a:rPr lang="ja-JP" altLang="en-US"/>
              <a:t>ケーブル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インターネット接続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インターネットへの接続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en-US" altLang="ja-JP" dirty="0" err="1"/>
              <a:t>WiFi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en-US" altLang="ja-JP" dirty="0" err="1"/>
              <a:t>Ethenet</a:t>
            </a:r>
            <a:r>
              <a:rPr lang="en-US" altLang="ja-JP" dirty="0"/>
              <a:t> </a:t>
            </a:r>
            <a:r>
              <a:rPr lang="ja-JP" altLang="en-US"/>
              <a:t>接続</a:t>
            </a:r>
            <a:endParaRPr lang="en-US" altLang="ja-JP" dirty="0"/>
          </a:p>
          <a:p>
            <a:pPr lvl="2">
              <a:buFont typeface="Wingdings" pitchFamily="2" charset="2"/>
              <a:buChar char="ü"/>
            </a:pPr>
            <a:r>
              <a:rPr lang="en-US" altLang="ja-JP" dirty="0"/>
              <a:t> Raspberry Pi </a:t>
            </a:r>
            <a:r>
              <a:rPr lang="ja-JP" altLang="en-US"/>
              <a:t>の初期設定用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endParaRPr lang="ja-JP" altLang="en-US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9E5E36F-3268-AB41-90BF-09EF88E1D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4685967"/>
            <a:ext cx="7886700" cy="1175658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/>
              <a:t>ゴール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Tirana-Durres Vector Tiles: </a:t>
            </a:r>
            <a:r>
              <a:rPr lang="ja-JP" altLang="en-US"/>
              <a:t>アルバニアのティラナ・ドゥレス地域の先進的なウェブ地図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A340FE1-A8A0-2448-90DB-C5B5D7B98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</a:t>
            </a:fld>
            <a:endParaRPr kumimoji="1" lang="ja-JP" altLang="en-US"/>
          </a:p>
        </p:txBody>
      </p:sp>
      <p:pic>
        <p:nvPicPr>
          <p:cNvPr id="7" name="図 6" descr="食品 が含まれている画像&#10;&#10;自動的に生成された説明">
            <a:extLst>
              <a:ext uri="{FF2B5EF4-FFF2-40B4-BE49-F238E27FC236}">
                <a16:creationId xmlns:a16="http://schemas.microsoft.com/office/drawing/2014/main" id="{6225F0F4-1A71-714D-B1B5-58BCB170B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323" y="2449160"/>
            <a:ext cx="2051538" cy="1959679"/>
          </a:xfrm>
          <a:prstGeom prst="rect">
            <a:avLst/>
          </a:prstGeom>
        </p:spPr>
      </p:pic>
      <p:sp>
        <p:nvSpPr>
          <p:cNvPr id="3" name="円形吹き出し 2">
            <a:extLst>
              <a:ext uri="{FF2B5EF4-FFF2-40B4-BE49-F238E27FC236}">
                <a16:creationId xmlns:a16="http://schemas.microsoft.com/office/drawing/2014/main" id="{43415B63-8787-F846-83AA-33C1593FDFCB}"/>
              </a:ext>
            </a:extLst>
          </p:cNvPr>
          <p:cNvSpPr/>
          <p:nvPr/>
        </p:nvSpPr>
        <p:spPr>
          <a:xfrm>
            <a:off x="5832233" y="1875958"/>
            <a:ext cx="2489688" cy="1146404"/>
          </a:xfrm>
          <a:prstGeom prst="wedgeEllipseCallout">
            <a:avLst>
              <a:gd name="adj1" fmla="val -29309"/>
              <a:gd name="adj2" fmla="val 676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washi </a:t>
            </a:r>
            <a:r>
              <a:rPr kumimoji="1" lang="ja-JP" altLang="en-US"/>
              <a:t>はインターネット接続が前提</a:t>
            </a:r>
          </a:p>
        </p:txBody>
      </p:sp>
    </p:spTree>
    <p:extLst>
      <p:ext uri="{BB962C8B-B14F-4D97-AF65-F5344CB8AC3E}">
        <p14:creationId xmlns:p14="http://schemas.microsoft.com/office/powerpoint/2010/main" val="10340540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16651A-6EB5-1448-ADE7-654A5E36D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8DB6F45-AB6E-C047-B7B4-31585CF981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rake dump </a:t>
            </a:r>
            <a:r>
              <a:rPr lang="ja-JP" altLang="en-US"/>
              <a:t>で見てみる。</a:t>
            </a:r>
            <a:endParaRPr lang="en-US" altLang="ja-JP" dirty="0"/>
          </a:p>
          <a:p>
            <a:r>
              <a:rPr kumimoji="1" lang="en-US" altLang="ja-JP" dirty="0" err="1"/>
              <a:t>Rakefile</a:t>
            </a:r>
            <a:r>
              <a:rPr kumimoji="1" lang="en-US" altLang="ja-JP" dirty="0"/>
              <a:t> </a:t>
            </a:r>
            <a:r>
              <a:rPr kumimoji="1" lang="ja-JP" altLang="en-US"/>
              <a:t>を見ると、確かに地域限定して切り出しをしている。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B6A6E3-E7D6-1F4C-AA33-7C2A45C3C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05795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10F9BA-8C64-684B-8C02-80FCE0B2D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E6ED16-1E06-9B49-B027-7DB8B731D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</a:t>
            </a:r>
            <a:r>
              <a:rPr kumimoji="1" lang="en-US" altLang="ja-JP" dirty="0"/>
              <a:t> stream </a:t>
            </a:r>
            <a:r>
              <a:rPr kumimoji="1" lang="ja-JP" altLang="en-US"/>
              <a:t>と</a:t>
            </a:r>
            <a:r>
              <a:rPr kumimoji="1" lang="en-US" altLang="ja-JP" dirty="0"/>
              <a:t> pipe</a:t>
            </a:r>
          </a:p>
          <a:p>
            <a:r>
              <a:rPr lang="ja-JP" altLang="en-US"/>
              <a:t>データをストレージしないで後段に渡すので、無駄が少ない。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0A31AB5-68A0-D54A-96EF-27C71E1B0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41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1452EE2-FAAE-A549-ADAF-F95856E37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3639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8A584C-E7AA-FA47-BFB9-7EA9D5C90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561AAAF-3805-D745-B9C2-F20AC98DD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「</a:t>
            </a:r>
            <a:r>
              <a:rPr lang="en-US" altLang="ja-JP" dirty="0"/>
              <a:t>| node </a:t>
            </a:r>
            <a:r>
              <a:rPr lang="en-US" altLang="ja-JP" dirty="0" err="1"/>
              <a:t>filter.js</a:t>
            </a:r>
            <a:r>
              <a:rPr lang="ja-JP" altLang="en-US"/>
              <a:t>」を加えて、</a:t>
            </a:r>
            <a:r>
              <a:rPr lang="en-US" altLang="ja-JP" dirty="0" err="1"/>
              <a:t>tippecanoe</a:t>
            </a:r>
            <a:r>
              <a:rPr lang="en-US" altLang="ja-JP" dirty="0"/>
              <a:t> </a:t>
            </a:r>
            <a:r>
              <a:rPr lang="ja-JP" altLang="en-US"/>
              <a:t>属性が加わったことを確認する。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CFA6787-1DAB-D841-A44B-2A34062CE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6674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17AAF1-9273-8548-9CDE-BF1BF284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BF993D-20CB-294C-A825-4C287B3B4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</a:t>
            </a:r>
          </a:p>
          <a:p>
            <a:pPr lvl="1"/>
            <a:r>
              <a:rPr lang="en-US" altLang="ja-JP" dirty="0"/>
              <a:t>Tippecanoe </a:t>
            </a:r>
            <a:r>
              <a:rPr lang="ja-JP" altLang="en-US"/>
              <a:t>で変換をする</a:t>
            </a:r>
            <a:endParaRPr lang="en-US" altLang="ja-JP" dirty="0"/>
          </a:p>
          <a:p>
            <a:pPr lvl="1"/>
            <a:r>
              <a:rPr kumimoji="1" lang="en-US" altLang="ja-JP" dirty="0"/>
              <a:t>tile-join </a:t>
            </a:r>
            <a:r>
              <a:rPr kumimoji="1" lang="ja-JP" altLang="en-US"/>
              <a:t>で展開をする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184B256-E3CE-1E4E-81CE-9A2D01D4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22217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84801F-D1F0-7840-B858-D8BC30B2B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5AD0A2-49EC-744E-B5F5-1732C3DE7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host </a:t>
            </a:r>
            <a:r>
              <a:rPr kumimoji="1" lang="ja-JP" altLang="en-US"/>
              <a:t>してみて、確かにウェブ地図が動いていることを確認する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30364D-9FED-D44B-A148-AE8A710F6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84687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6A768E-16BF-5B49-A78A-DFB5286BF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BB6D25-5E13-8E43-A069-DCB5CF5AB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filter.js</a:t>
            </a:r>
            <a:r>
              <a:rPr lang="en-US" altLang="ja-JP" dirty="0"/>
              <a:t> </a:t>
            </a:r>
            <a:r>
              <a:rPr lang="ja-JP" altLang="en-US"/>
              <a:t>を書き換えて、</a:t>
            </a:r>
            <a:r>
              <a:rPr lang="en-US" altLang="ja-JP" dirty="0"/>
              <a:t>building </a:t>
            </a:r>
            <a:r>
              <a:rPr lang="ja-JP" altLang="en-US"/>
              <a:t>が通らないようにしてみる。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B59F1C9-7284-5746-96A4-B274B44B6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82240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A506D6-DF76-FF4A-84A1-340BFE2BD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224FBD-F6DD-9D48-87D1-BC844351B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</a:t>
            </a:r>
          </a:p>
          <a:p>
            <a:pPr lvl="1"/>
            <a:r>
              <a:rPr lang="en-US" altLang="ja-JP" dirty="0"/>
              <a:t>Tippecanoe </a:t>
            </a:r>
            <a:r>
              <a:rPr lang="ja-JP" altLang="en-US"/>
              <a:t>で変換する</a:t>
            </a:r>
            <a:endParaRPr lang="en-US" altLang="ja-JP" dirty="0"/>
          </a:p>
          <a:p>
            <a:pPr lvl="1"/>
            <a:r>
              <a:rPr kumimoji="1" lang="en-US" altLang="ja-JP" dirty="0"/>
              <a:t>tile-join </a:t>
            </a:r>
            <a:r>
              <a:rPr kumimoji="1" lang="ja-JP" altLang="en-US"/>
              <a:t>で展開をする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6FD79A0-8156-F546-8A8D-1D990410C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27524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84801F-D1F0-7840-B858-D8BC30B2B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5AD0A2-49EC-744E-B5F5-1732C3DE7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host </a:t>
            </a:r>
            <a:r>
              <a:rPr kumimoji="1" lang="ja-JP" altLang="en-US"/>
              <a:t>してみて、確かにウェブ地図が動いていることを確認する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30364D-9FED-D44B-A148-AE8A710F6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84069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94C9FD-4CB1-624F-833D-B9F2B04D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optimize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FFF438C-DDE5-A34A-B367-966FE6BF37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CF094B9-AD0B-654E-9B52-699813799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669154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CABAFD-1D4E-ED44-89F7-E4D402A65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9DD748D-E399-F142-9B37-16DADC82C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＜座学説明＞どのような考え方で</a:t>
            </a:r>
            <a:r>
              <a:rPr lang="en-US" altLang="ja-JP" dirty="0"/>
              <a:t> </a:t>
            </a:r>
            <a:r>
              <a:rPr lang="en-US" altLang="ja-JP" dirty="0" err="1"/>
              <a:t>filter.js</a:t>
            </a:r>
            <a:r>
              <a:rPr lang="en-US" altLang="ja-JP" dirty="0"/>
              <a:t> </a:t>
            </a:r>
            <a:r>
              <a:rPr lang="ja-JP" altLang="en-US"/>
              <a:t>を設計していくか。</a:t>
            </a:r>
            <a:endParaRPr lang="en-US" altLang="ja-JP" dirty="0"/>
          </a:p>
          <a:p>
            <a:r>
              <a:rPr kumimoji="1" lang="ja-JP" altLang="en-US"/>
              <a:t>タイルのサイズを現実的な大きさにすることが重要である。</a:t>
            </a:r>
            <a:endParaRPr kumimoji="1" lang="en-US" altLang="ja-JP" dirty="0"/>
          </a:p>
          <a:p>
            <a:r>
              <a:rPr lang="ja-JP" altLang="en-US"/>
              <a:t>ベクトルタイルは人間の目が見るデータであるから、必ずサイズと情報内容を両立する設定がある。</a:t>
            </a:r>
            <a:endParaRPr lang="en-US" altLang="ja-JP" dirty="0"/>
          </a:p>
          <a:p>
            <a:r>
              <a:rPr kumimoji="1" lang="ja-JP" altLang="en-US"/>
              <a:t>機械が見るベクトルタイルであっても、オーダーは変わるかもしれないにせよ、同じかもしれない。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C05289-C9AD-F74A-8456-0D86CA211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49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C9E717B-B661-7C4F-AC64-EFB0B23E0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59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0D49B2-A3CF-D343-BB18-CDBB55A16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この技術移転ドキュメントについて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07D250-99D8-5A41-A927-7F43FC063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849" y="2327888"/>
            <a:ext cx="7612769" cy="3849076"/>
          </a:xfrm>
        </p:spPr>
        <p:txBody>
          <a:bodyPr/>
          <a:lstStyle/>
          <a:p>
            <a:r>
              <a:rPr kumimoji="1" lang="ja-JP" altLang="en-US"/>
              <a:t>難易度の高いスライドには</a:t>
            </a:r>
            <a:r>
              <a:rPr kumimoji="1" lang="en-US" altLang="ja-JP" dirty="0"/>
              <a:t> ninja </a:t>
            </a:r>
            <a:r>
              <a:rPr kumimoji="1" lang="ja-JP" altLang="en-US"/>
              <a:t>がついています。</a:t>
            </a:r>
            <a:r>
              <a:rPr kumimoji="1" lang="en-US" altLang="ja-JP" dirty="0"/>
              <a:t>ninja </a:t>
            </a:r>
            <a:r>
              <a:rPr kumimoji="1" lang="ja-JP" altLang="en-US"/>
              <a:t>がついたスライドは、分からなくても先に進んで大丈夫です。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A40EC02-BD5B-1345-9B85-359BE8F7C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EB170D6-BE8E-1D4C-B76F-C193E73C9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950" y="2327888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3928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D749AE-76C8-744A-8CDA-1CB1E208C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B8483B-4A56-164E-B66C-259BB204A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指標に基づく最適化が大事。</a:t>
            </a:r>
            <a:endParaRPr kumimoji="1" lang="en-US" altLang="ja-JP" dirty="0"/>
          </a:p>
          <a:p>
            <a:r>
              <a:rPr lang="en-US" altLang="ja-JP" dirty="0" err="1"/>
              <a:t>vt</a:t>
            </a:r>
            <a:r>
              <a:rPr lang="en-US" altLang="ja-JP" dirty="0"/>
              <a:t>-optimizer </a:t>
            </a:r>
            <a:r>
              <a:rPr lang="ja-JP" altLang="en-US"/>
              <a:t>を動かしてみる。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82A8026-5541-E644-B9B4-6060E991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72511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B9BE5E-FF70-BF47-BE31-C96165C42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662E04-D0F8-4D49-BF91-39424090B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filter.js</a:t>
            </a:r>
            <a:r>
              <a:rPr kumimoji="1" lang="en-US" altLang="ja-JP" dirty="0"/>
              <a:t> </a:t>
            </a:r>
            <a:r>
              <a:rPr kumimoji="1" lang="ja-JP" altLang="en-US"/>
              <a:t>を書き換えて、建物が再び含まれるようにする。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C56E26F-F70A-C246-8386-475F994C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624970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7828FE-8C23-0649-AF2B-A0278FAE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C3D858-ECB6-DD40-8E41-B5EB23522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tiles; rake host </a:t>
            </a:r>
            <a:r>
              <a:rPr kumimoji="1" lang="ja-JP" altLang="en-US"/>
              <a:t>して、ウェブ地図としてワークすることを確かめる。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93080B3-A89A-A74B-93C3-8746711C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988179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790A4E-5CBC-EF4F-A276-09CAEA1A3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まとめ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41831CD8-839D-5449-9618-7B12422BD7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8EFC7A6-59B7-4A4C-8DF8-64B98B38E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4927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4E7B1-70D4-F64C-AE0E-FC97BA58B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9A2C85-22D4-A949-987F-58A2A0B80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まとめ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801B476-8BE7-344D-9F0A-53DCC014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43901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EC2B62-3234-9B42-8EFA-6D6A5CE2C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次に行うこと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761D9E-1E09-B147-A105-7C26D60F7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プロジェクトのデータを用いた、インターネットからアクセスできる、ベクトルタイルウェブ地図をつくる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14F522F-E05C-D24F-AEC4-F03A502D5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7264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61BC97-86EA-8C40-8FB3-BDE40B0AF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81CEFC-FC91-0746-841A-353F2CED6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Raspberry Pi </a:t>
            </a:r>
            <a:r>
              <a:rPr lang="ja-JP" altLang="en-US"/>
              <a:t>を開封して部品を理解する。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ADB90E2-F0BB-D944-AC08-5F5B5CE8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3265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49F890-F3AB-524C-9201-ADF719830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4A053FB-3437-1A4D-9439-767D1D1B8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ケースがあれば入れる。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FE0F8B-D7D1-4445-8E31-343BFDE38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7615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ED33CA-B941-A64F-931F-F0869CC8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8B9F93-2848-4245-925D-3E89BAC8E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PC </a:t>
            </a:r>
            <a:r>
              <a:rPr lang="ja-JP" altLang="en-US"/>
              <a:t>で </a:t>
            </a:r>
            <a:r>
              <a:rPr lang="en-US" altLang="ja-JP" dirty="0"/>
              <a:t>Raspberry Pi OS </a:t>
            </a:r>
            <a:r>
              <a:rPr lang="ja-JP" altLang="en-US"/>
              <a:t>をダウンロードして </a:t>
            </a:r>
            <a:r>
              <a:rPr lang="en-US" altLang="ja-JP" dirty="0"/>
              <a:t>Micro SD </a:t>
            </a:r>
            <a:r>
              <a:rPr lang="ja-JP" altLang="en-US"/>
              <a:t>カードに書き込む。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BD1466A-7F9A-FB49-90E4-DAB5C3CCD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936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34C30E-059A-5943-9209-3601B5971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98FDD4-7270-174D-A7D1-5406BB33D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Ethernet </a:t>
            </a:r>
            <a:r>
              <a:rPr lang="ja-JP" altLang="en-US"/>
              <a:t>ケーブルで</a:t>
            </a:r>
            <a:r>
              <a:rPr lang="en-US" altLang="ja-JP" dirty="0"/>
              <a:t> PC </a:t>
            </a:r>
            <a:r>
              <a:rPr lang="ja-JP" altLang="en-US"/>
              <a:t>と</a:t>
            </a:r>
            <a:r>
              <a:rPr lang="en-US" altLang="ja-JP" dirty="0"/>
              <a:t> Raspberry Pi </a:t>
            </a:r>
            <a:r>
              <a:rPr lang="ja-JP" altLang="en-US"/>
              <a:t>をつなぐ</a:t>
            </a:r>
            <a:endParaRPr lang="en-US" altLang="ja-JP" dirty="0"/>
          </a:p>
          <a:p>
            <a:r>
              <a:rPr lang="en-US" altLang="ja-JP" dirty="0"/>
              <a:t>Raspberry Pi </a:t>
            </a:r>
            <a:r>
              <a:rPr lang="ja-JP" altLang="en-US"/>
              <a:t>に電源を接続して、立ち上げる。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D8BD85B-F5C8-4C41-8F86-69B3F544C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1804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5" id="{3F0B41A0-FAEE-4A46-853F-6FDA5065A342}" vid="{D47959C9-0053-B14B-B701-94CE899E685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テーマ</Template>
  <TotalTime>0</TotalTime>
  <Words>1168</Words>
  <Application>Microsoft Macintosh PowerPoint</Application>
  <PresentationFormat>画面に合わせる (4:3)</PresentationFormat>
  <Paragraphs>164</Paragraphs>
  <Slides>55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55</vt:i4>
      </vt:variant>
    </vt:vector>
  </HeadingPairs>
  <TitlesOfParts>
    <vt:vector size="61" baseType="lpstr">
      <vt:lpstr>游ゴシック</vt:lpstr>
      <vt:lpstr>Arial</vt:lpstr>
      <vt:lpstr>Calibri</vt:lpstr>
      <vt:lpstr>Verdana</vt:lpstr>
      <vt:lpstr>Wingdings</vt:lpstr>
      <vt:lpstr>Office テーマ</vt:lpstr>
      <vt:lpstr>国連ベクトルタイル ツールキット 技術移転教材「わし」</vt:lpstr>
      <vt:lpstr>PowerPoint プレゼンテーション</vt:lpstr>
      <vt:lpstr>PowerPoint プレゼンテーション</vt:lpstr>
      <vt:lpstr>スタートとゴール</vt:lpstr>
      <vt:lpstr>この技術移転ドキュメントについて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host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style</vt:lpstr>
      <vt:lpstr>PowerPoint プレゼンテーション</vt:lpstr>
      <vt:lpstr>PowerPoint プレゼンテーション</vt:lpstr>
      <vt:lpstr>PowerPoint プレゼンテーション</vt:lpstr>
      <vt:lpstr>produce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optimize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まとめ</vt:lpstr>
      <vt:lpstr>PowerPoint プレゼンテーション</vt:lpstr>
      <vt:lpstr>次に行うこと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2020-07-17T06:52:21Z</dcterms:created>
  <dcterms:modified xsi:type="dcterms:W3CDTF">2020-08-10T07:40:26Z</dcterms:modified>
</cp:coreProperties>
</file>

<file path=docProps/thumbnail.jpeg>
</file>